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50"/>
    <a:srgbClr val="2B3A5F"/>
    <a:srgbClr val="000066"/>
    <a:srgbClr val="0000AC"/>
    <a:srgbClr val="660066"/>
    <a:srgbClr val="D07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D44DE-DE40-4DA2-A953-22EDD77738DA}" type="datetimeFigureOut">
              <a:rPr lang="uk-UA" smtClean="0"/>
              <a:pPr/>
              <a:t>04.05.2020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0FAB7-6C4F-49A4-B8C9-A17477738770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2972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73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37"/>
            <a:ext cx="4041648" cy="293489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200025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204788"/>
            <a:ext cx="499586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1828801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71450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50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8" y="4767263"/>
            <a:ext cx="2085975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4C71EC6-210F-42DE-9C53-41977AD35B3D}" type="datetimeFigureOut">
              <a:rPr lang="ru-RU" smtClean="0"/>
              <a:pPr/>
              <a:t>04.05.2020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4874538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4874538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4762" y="1963886"/>
            <a:ext cx="9144000" cy="1400200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uk-UA" sz="4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alatino Linotype" pitchFamily="18" charset="0"/>
              </a:rPr>
              <a:t>Методична комісія </a:t>
            </a:r>
            <a:br>
              <a:rPr lang="uk-UA" sz="4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alatino Linotype" pitchFamily="18" charset="0"/>
              </a:rPr>
            </a:br>
            <a:r>
              <a:rPr lang="uk-UA" sz="44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alatino Linotype" pitchFamily="18" charset="0"/>
              </a:rPr>
              <a:t>класоводів та класних керівників 1-11 класів</a:t>
            </a:r>
            <a:endParaRPr lang="uk-UA" sz="5400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23478"/>
            <a:ext cx="9144000" cy="914400"/>
          </a:xfrm>
        </p:spPr>
        <p:txBody>
          <a:bodyPr>
            <a:normAutofit/>
          </a:bodyPr>
          <a:lstStyle/>
          <a:p>
            <a:r>
              <a:rPr lang="uk-UA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  <a:cs typeface="Times New Roman" pitchFamily="18" charset="0"/>
              </a:rPr>
              <a:t>Новогуйвинська</a:t>
            </a:r>
            <a:r>
              <a:rPr lang="uk-UA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  <a:cs typeface="Times New Roman" pitchFamily="18" charset="0"/>
              </a:rPr>
              <a:t> гімназія</a:t>
            </a:r>
          </a:p>
          <a:p>
            <a:r>
              <a:rPr lang="uk-UA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  <a:cs typeface="Times New Roman" pitchFamily="18" charset="0"/>
              </a:rPr>
              <a:t>Житомирської районної ради</a:t>
            </a:r>
            <a:endParaRPr lang="uk-UA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  <a:cs typeface="Times New Roman" pitchFamily="18" charset="0"/>
            </a:endParaRPr>
          </a:p>
        </p:txBody>
      </p:sp>
      <p:pic>
        <p:nvPicPr>
          <p:cNvPr id="1026" name="Picture 2" descr="http://moziru.com/images/meeting-clipart-conference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3832"/>
          <a:stretch/>
        </p:blipFill>
        <p:spPr bwMode="auto">
          <a:xfrm>
            <a:off x="18153" y="3364086"/>
            <a:ext cx="2609631" cy="17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39952" y="339502"/>
            <a:ext cx="4716016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2-В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smtClean="0">
                <a:solidFill>
                  <a:srgbClr val="2B3A5F"/>
                </a:solidFill>
              </a:rPr>
              <a:t>Бондар Наталя </a:t>
            </a:r>
            <a:r>
              <a:rPr lang="ru-RU" sz="3600" b="1" dirty="0" err="1" smtClean="0">
                <a:solidFill>
                  <a:srgbClr val="2B3A5F"/>
                </a:solidFill>
              </a:rPr>
              <a:t>Юріївна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571750"/>
            <a:ext cx="48245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2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«Впровадження </a:t>
            </a:r>
            <a:r>
              <a:rPr lang="uk-UA" sz="3200" b="1" i="1" dirty="0" err="1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тренінгових</a:t>
            </a:r>
            <a:r>
              <a:rPr lang="uk-UA" sz="32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методів у виховній роботі молодшого школяра»</a:t>
            </a:r>
            <a:endParaRPr lang="ru-RU" sz="32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9502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4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8208" y="483518"/>
            <a:ext cx="4716016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3-А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err="1" smtClean="0">
                <a:solidFill>
                  <a:srgbClr val="2B3A5F"/>
                </a:solidFill>
              </a:rPr>
              <a:t>Петричук</a:t>
            </a:r>
            <a:r>
              <a:rPr lang="ru-RU" sz="3600" b="1" dirty="0" smtClean="0">
                <a:solidFill>
                  <a:srgbClr val="2B3A5F"/>
                </a:solidFill>
              </a:rPr>
              <a:t> Ольга </a:t>
            </a:r>
            <a:r>
              <a:rPr lang="ru-RU" sz="3600" b="1" dirty="0" err="1" smtClean="0">
                <a:solidFill>
                  <a:srgbClr val="2B3A5F"/>
                </a:solidFill>
              </a:rPr>
              <a:t>Борисівна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«Людина починається з добра»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9502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8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8208" y="483518"/>
            <a:ext cx="4716016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3-Б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err="1" smtClean="0">
                <a:solidFill>
                  <a:srgbClr val="2B3A5F"/>
                </a:solidFill>
              </a:rPr>
              <a:t>Путіліна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Олена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Петрівна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«Я – маленький українець»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9502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5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8208" y="483518"/>
            <a:ext cx="4985792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3-В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err="1" smtClean="0">
                <a:solidFill>
                  <a:srgbClr val="2B3A5F"/>
                </a:solidFill>
              </a:rPr>
              <a:t>Козеренко</a:t>
            </a:r>
            <a:r>
              <a:rPr lang="ru-RU" sz="3600" b="1" dirty="0" smtClean="0">
                <a:solidFill>
                  <a:srgbClr val="2B3A5F"/>
                </a:solidFill>
              </a:rPr>
              <a:t> Людмила </a:t>
            </a:r>
            <a:r>
              <a:rPr lang="ru-RU" sz="3600" b="1" dirty="0" err="1" smtClean="0">
                <a:solidFill>
                  <a:srgbClr val="2B3A5F"/>
                </a:solidFill>
              </a:rPr>
              <a:t>Миколаївна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«Планета міркувань»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9502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9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85" y="483518"/>
            <a:ext cx="4860032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4-А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err="1" smtClean="0">
                <a:solidFill>
                  <a:srgbClr val="2B3A5F"/>
                </a:solidFill>
              </a:rPr>
              <a:t>Звінеревська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Тетяна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Іванівна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«Ми йдемо у світ дорогою добра»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9502"/>
            <a:ext cx="3157387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6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85" y="483518"/>
            <a:ext cx="4860032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4-Б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err="1" smtClean="0">
                <a:solidFill>
                  <a:srgbClr val="2B3A5F"/>
                </a:solidFill>
              </a:rPr>
              <a:t>Чос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Світлана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Григорівна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«Ми тепер не просто діти, ми вже справжні школярі»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 descr="C:\Users\home\Desktop\IMG_765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524547"/>
            <a:ext cx="2808312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8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85" y="483518"/>
            <a:ext cx="4860032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4-В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smtClean="0">
                <a:solidFill>
                  <a:srgbClr val="2B3A5F"/>
                </a:solidFill>
              </a:rPr>
              <a:t>Романюк </a:t>
            </a:r>
            <a:r>
              <a:rPr lang="ru-RU" sz="3600" b="1" dirty="0" err="1" smtClean="0">
                <a:solidFill>
                  <a:srgbClr val="2B3A5F"/>
                </a:solidFill>
              </a:rPr>
              <a:t>Тетяна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Олександрівна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«Я – маленький українець»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99542"/>
            <a:ext cx="3257550" cy="3667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755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65685" y="483518"/>
            <a:ext cx="4860032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4-Г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err="1" smtClean="0">
                <a:solidFill>
                  <a:srgbClr val="2B3A5F"/>
                </a:solidFill>
              </a:rPr>
              <a:t>Швець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Юлія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Юріївна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«Я, ти, ми – одна шкільна родина»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7494"/>
            <a:ext cx="2698817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64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1325" y="555526"/>
            <a:ext cx="510178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5-А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Кухарська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br>
              <a:rPr lang="ru-RU" sz="3600" b="1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Леся </a:t>
            </a:r>
            <a:r>
              <a:rPr lang="ru-RU" sz="3600" b="1" dirty="0" err="1" smtClean="0">
                <a:solidFill>
                  <a:srgbClr val="2B3A5F"/>
                </a:solidFill>
              </a:rPr>
              <a:t>Петрівна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«Від адаптації до успіху»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494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6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1325" y="555526"/>
            <a:ext cx="510178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5-Б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Салімонович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Ірина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Володимирівна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«Від адаптації до успіху»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7494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38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23478"/>
            <a:ext cx="8352928" cy="3816424"/>
          </a:xfrm>
          <a:prstGeom prst="horizont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3200" b="1" i="1" dirty="0" smtClean="0">
                <a:solidFill>
                  <a:srgbClr val="000066"/>
                </a:solidFill>
                <a:latin typeface="+mn-lt"/>
              </a:rPr>
              <a:t>«</a:t>
            </a:r>
            <a:r>
              <a:rPr lang="ru-RU" sz="3200" b="1" i="1" dirty="0" err="1" smtClean="0">
                <a:solidFill>
                  <a:srgbClr val="000066"/>
                </a:solidFill>
                <a:latin typeface="+mn-lt"/>
              </a:rPr>
              <a:t>Від</a:t>
            </a:r>
            <a:r>
              <a:rPr lang="ru-RU" sz="3200" b="1" i="1" dirty="0" smtClean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педагога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залежить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,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чим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стане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серце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дитини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–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ніжною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квіткою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чи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засушеною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корою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.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Заповітна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мрія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кожного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мислячого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педагога –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щоб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серце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вихованця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було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чутливим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до кожного слова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вихователя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,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щоб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дитяча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душа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відгукнулась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,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мов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ніжна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струна, на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тонку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музику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його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 </a:t>
            </a:r>
            <a:r>
              <a:rPr lang="ru-RU" sz="3200" b="1" i="1" dirty="0" err="1" smtClean="0">
                <a:solidFill>
                  <a:srgbClr val="000066"/>
                </a:solidFill>
                <a:latin typeface="+mn-lt"/>
              </a:rPr>
              <a:t>душі</a:t>
            </a:r>
            <a:r>
              <a:rPr lang="ru-RU" sz="3200" b="1" i="1" dirty="0" smtClean="0">
                <a:solidFill>
                  <a:srgbClr val="000066"/>
                </a:solidFill>
                <a:latin typeface="+mn-lt"/>
              </a:rPr>
              <a:t>».</a:t>
            </a:r>
          </a:p>
          <a:p>
            <a:pPr marL="0" indent="0" algn="r">
              <a:buNone/>
            </a:pPr>
            <a:r>
              <a:rPr lang="ru-RU" sz="3200" b="1" i="1" dirty="0" smtClean="0">
                <a:solidFill>
                  <a:srgbClr val="000066"/>
                </a:solidFill>
                <a:latin typeface="+mn-lt"/>
              </a:rPr>
              <a:t>В</a:t>
            </a:r>
            <a:r>
              <a:rPr lang="ru-RU" sz="3200" b="1" i="1" dirty="0">
                <a:solidFill>
                  <a:srgbClr val="000066"/>
                </a:solidFill>
                <a:latin typeface="+mn-lt"/>
              </a:rPr>
              <a:t>. О. </a:t>
            </a:r>
            <a:r>
              <a:rPr lang="ru-RU" sz="3200" b="1" i="1" dirty="0" err="1">
                <a:solidFill>
                  <a:srgbClr val="000066"/>
                </a:solidFill>
                <a:latin typeface="+mn-lt"/>
              </a:rPr>
              <a:t>Сухомлинський</a:t>
            </a:r>
            <a:endParaRPr lang="ru-RU" sz="3200" b="1" i="1" dirty="0">
              <a:solidFill>
                <a:srgbClr val="000066"/>
              </a:solidFill>
              <a:latin typeface="+mn-lt"/>
            </a:endParaRPr>
          </a:p>
          <a:p>
            <a:endParaRPr lang="ru-RU" dirty="0"/>
          </a:p>
        </p:txBody>
      </p:sp>
      <p:pic>
        <p:nvPicPr>
          <p:cNvPr id="1026" name="Picture 2" descr="Молодой педагог из малокомплектной школы Тальменского района стала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02385"/>
            <a:ext cx="2645568" cy="231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51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1325" y="555526"/>
            <a:ext cx="510178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5-В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Чемоданова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Вікторія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Миколаївна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«Від адаптації до успіху»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7494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16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1325" y="555526"/>
            <a:ext cx="510178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6-А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Ярошенко </a:t>
            </a:r>
            <a:r>
              <a:rPr lang="ru-RU" sz="3600" b="1" dirty="0" err="1" smtClean="0">
                <a:solidFill>
                  <a:srgbClr val="2B3A5F"/>
                </a:solidFill>
              </a:rPr>
              <a:t>Олена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Федорівна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1920" y="2311956"/>
            <a:ext cx="529208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25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«Створення комфортного середовища для виховання дитини шляхом узгодженості в роботі учительського, учнівського та батьківського колективу»</a:t>
            </a:r>
            <a:endParaRPr lang="ru-RU" sz="25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494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1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7590" y="627534"/>
            <a:ext cx="510178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6-Б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Біла</a:t>
            </a:r>
            <a:r>
              <a:rPr lang="ru-RU" sz="3600" b="1" dirty="0" smtClean="0">
                <a:solidFill>
                  <a:srgbClr val="2B3A5F"/>
                </a:solidFill>
              </a:rPr>
              <a:t> Ольга </a:t>
            </a:r>
            <a:r>
              <a:rPr lang="ru-RU" sz="3600" b="1" dirty="0" err="1" smtClean="0">
                <a:solidFill>
                  <a:srgbClr val="2B3A5F"/>
                </a:solidFill>
              </a:rPr>
              <a:t>Володимирівна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«Від «я» до «Я»»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39502"/>
            <a:ext cx="2304256" cy="4227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6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7590" y="627534"/>
            <a:ext cx="510178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6-В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Шевчук Валентина </a:t>
            </a:r>
            <a:r>
              <a:rPr lang="ru-RU" sz="3600" b="1" dirty="0" err="1" smtClean="0">
                <a:solidFill>
                  <a:srgbClr val="2B3A5F"/>
                </a:solidFill>
              </a:rPr>
              <a:t>Андріївна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50510"/>
            <a:ext cx="48245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2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«Виховання дитини через гармонію чеснот – правдивий шлях до величі особистості»</a:t>
            </a:r>
            <a:endParaRPr lang="ru-RU" sz="32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7494"/>
            <a:ext cx="2922229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63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7590" y="627534"/>
            <a:ext cx="510178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7-А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Трач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Світлана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Андріївна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 успішне майбутнє з Україною в серці»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9502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7590" y="627534"/>
            <a:ext cx="510178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7-Б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Яблонська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Юлія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Анатоліївна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«Щаслива дитина у гімназійній родині»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9502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76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7590" y="627534"/>
            <a:ext cx="510178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7-В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Сидорук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Тетяна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Василівна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«Я – ми – родина – Україна»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2" r="14950"/>
          <a:stretch/>
        </p:blipFill>
        <p:spPr>
          <a:xfrm>
            <a:off x="683568" y="267494"/>
            <a:ext cx="3283528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4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8-А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Піскорська</a:t>
            </a:r>
            <a:r>
              <a:rPr lang="ru-RU" sz="3600" b="1" dirty="0" smtClean="0">
                <a:solidFill>
                  <a:srgbClr val="2B3A5F"/>
                </a:solidFill>
              </a:rPr>
              <a:t> Катерина </a:t>
            </a:r>
            <a:r>
              <a:rPr lang="ru-RU" sz="3600" b="1" dirty="0" err="1" smtClean="0">
                <a:solidFill>
                  <a:srgbClr val="2B3A5F"/>
                </a:solidFill>
              </a:rPr>
              <a:t>Михайлівна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«Я – людина, громадянин, патріот»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9502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8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8-Б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Мельник Анна </a:t>
            </a:r>
            <a:r>
              <a:rPr lang="ru-RU" sz="3600" b="1" dirty="0" err="1" smtClean="0">
                <a:solidFill>
                  <a:srgbClr val="2B3A5F"/>
                </a:solidFill>
              </a:rPr>
              <a:t>Вікторівна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«Я – громадянин, патріот»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7494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2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8-В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Кравчук Роман </a:t>
            </a:r>
            <a:r>
              <a:rPr lang="ru-RU" sz="3600" b="1" dirty="0" err="1" smtClean="0">
                <a:solidFill>
                  <a:srgbClr val="2B3A5F"/>
                </a:solidFill>
              </a:rPr>
              <a:t>Олександрович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«Я – громадянин, природодослідник»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r="23217"/>
          <a:stretch/>
        </p:blipFill>
        <p:spPr>
          <a:xfrm>
            <a:off x="827584" y="267494"/>
            <a:ext cx="2940628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9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7984" y="1563638"/>
            <a:ext cx="4320480" cy="1728192"/>
          </a:xfrm>
        </p:spPr>
        <p:txBody>
          <a:bodyPr/>
          <a:lstStyle/>
          <a:p>
            <a:r>
              <a:rPr lang="ru-RU" sz="3600" dirty="0" smtClean="0">
                <a:solidFill>
                  <a:srgbClr val="2B3A5F"/>
                </a:solidFill>
              </a:rPr>
              <a:t>Заступник </a:t>
            </a:r>
            <a:r>
              <a:rPr lang="ru-RU" sz="3600" dirty="0" smtClean="0">
                <a:solidFill>
                  <a:srgbClr val="2B3A5F"/>
                </a:solidFill>
              </a:rPr>
              <a:t>директора з </a:t>
            </a:r>
            <a:r>
              <a:rPr lang="ru-RU" sz="3600" dirty="0" err="1" smtClean="0">
                <a:solidFill>
                  <a:srgbClr val="2B3A5F"/>
                </a:solidFill>
              </a:rPr>
              <a:t>виховної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роботи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smtClean="0">
                <a:solidFill>
                  <a:srgbClr val="2B3A5F"/>
                </a:solidFill>
              </a:rPr>
              <a:t>Ярошенко </a:t>
            </a:r>
            <a:r>
              <a:rPr lang="ru-RU" sz="3600" b="1" dirty="0" err="1" smtClean="0">
                <a:solidFill>
                  <a:srgbClr val="2B3A5F"/>
                </a:solidFill>
              </a:rPr>
              <a:t>Олена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Федорівна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7494"/>
            <a:ext cx="3024336" cy="453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57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9-А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Гаврилюк </a:t>
            </a:r>
            <a:r>
              <a:rPr lang="ru-RU" sz="3600" b="1" dirty="0" err="1" smtClean="0">
                <a:solidFill>
                  <a:srgbClr val="2B3A5F"/>
                </a:solidFill>
              </a:rPr>
              <a:t>Ірина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Володимирівна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«Ми залишаємо слід…»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9502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6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9-Б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Дем</a:t>
            </a:r>
            <a:r>
              <a:rPr lang="uk-UA" sz="3600" b="1" dirty="0" err="1" smtClean="0">
                <a:solidFill>
                  <a:srgbClr val="2B3A5F"/>
                </a:solidFill>
              </a:rPr>
              <a:t>янчук</a:t>
            </a:r>
            <a:r>
              <a:rPr lang="uk-UA" sz="3600" b="1" dirty="0" smtClean="0">
                <a:solidFill>
                  <a:srgbClr val="2B3A5F"/>
                </a:solidFill>
              </a:rPr>
              <a:t> Ірина Миколаївна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6" y="2787774"/>
            <a:ext cx="51480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4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«На шляху формування згуртованого класного колективу»</a:t>
            </a:r>
            <a:endParaRPr lang="ru-RU" sz="34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9502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34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10-А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Ємець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br>
              <a:rPr lang="ru-RU" sz="3600" b="1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Таїса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Олександрівна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«Від народу набираємось сил»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67494"/>
            <a:ext cx="3429247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2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10-Б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Стаховська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Світлана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Петрівна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4693"/>
            <a:ext cx="48245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2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«Інноваційні виховні технології у виховній роботі зі старшими школярами»</a:t>
            </a:r>
            <a:endParaRPr lang="ru-RU" sz="32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7494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4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Класний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r>
              <a:rPr lang="ru-RU" sz="3600" dirty="0" err="1" smtClean="0">
                <a:solidFill>
                  <a:srgbClr val="2B3A5F"/>
                </a:solidFill>
              </a:rPr>
              <a:t>керівник</a:t>
            </a:r>
            <a:r>
              <a:rPr lang="ru-RU" sz="3600" dirty="0" smtClean="0">
                <a:solidFill>
                  <a:srgbClr val="2B3A5F"/>
                </a:solidFill>
              </a:rPr>
              <a:t>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11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Тарасюк Ольга </a:t>
            </a:r>
            <a:r>
              <a:rPr lang="ru-RU" sz="3600" b="1" dirty="0" err="1" smtClean="0">
                <a:solidFill>
                  <a:srgbClr val="2B3A5F"/>
                </a:solidFill>
              </a:rPr>
              <a:t>Володимирівна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«Я – стверджуюсь!»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D:\Дарья Тарасюк\школа\2019-2020\фото\День Учителя 2019\IMG_17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6211" r="16267" b="16203"/>
          <a:stretch/>
        </p:blipFill>
        <p:spPr bwMode="auto">
          <a:xfrm>
            <a:off x="764898" y="267494"/>
            <a:ext cx="3190010" cy="442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8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Вихователь</a:t>
            </a:r>
            <a:r>
              <a:rPr lang="ru-RU" sz="3600" dirty="0" smtClean="0">
                <a:solidFill>
                  <a:srgbClr val="2B3A5F"/>
                </a:solidFill>
              </a:rPr>
              <a:t> ГПД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1-А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Терещенко Анна </a:t>
            </a:r>
            <a:r>
              <a:rPr lang="ru-RU" sz="3600" b="1" dirty="0" err="1" smtClean="0">
                <a:solidFill>
                  <a:srgbClr val="2B3A5F"/>
                </a:solidFill>
              </a:rPr>
              <a:t>Вікторівна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3440" y="2787774"/>
            <a:ext cx="504056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2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«Самореалізація дитини в класному колективі в умовах НУШ»</a:t>
            </a:r>
            <a:endParaRPr lang="ru-RU" sz="32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1510"/>
            <a:ext cx="3312368" cy="4212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Вихователь</a:t>
            </a:r>
            <a:r>
              <a:rPr lang="ru-RU" sz="3600" dirty="0" smtClean="0">
                <a:solidFill>
                  <a:srgbClr val="2B3A5F"/>
                </a:solidFill>
              </a:rPr>
              <a:t> ГПД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1-Б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Гичко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br>
              <a:rPr lang="ru-RU" sz="3600" b="1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Ольга </a:t>
            </a:r>
            <a:r>
              <a:rPr lang="ru-RU" sz="3600" b="1" dirty="0" err="1" smtClean="0">
                <a:solidFill>
                  <a:srgbClr val="2B3A5F"/>
                </a:solidFill>
              </a:rPr>
              <a:t>Василівна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2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«Життєві пріоритети молодших школярів в умовах НУШ»</a:t>
            </a:r>
            <a:endParaRPr lang="ru-RU" sz="32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6" r="10959"/>
          <a:stretch/>
        </p:blipFill>
        <p:spPr>
          <a:xfrm>
            <a:off x="395536" y="267494"/>
            <a:ext cx="3610016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76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Вихователь</a:t>
            </a:r>
            <a:r>
              <a:rPr lang="ru-RU" sz="3600" dirty="0" smtClean="0">
                <a:solidFill>
                  <a:srgbClr val="2B3A5F"/>
                </a:solidFill>
              </a:rPr>
              <a:t> ГПД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1-В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Червінська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Вероніка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Володимирівна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5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«Ми тепер не просто діти, ми – гімназисти (Паростки надії)»</a:t>
            </a:r>
            <a:endParaRPr lang="ru-RU" sz="35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8319"/>
          <a:stretch/>
        </p:blipFill>
        <p:spPr>
          <a:xfrm>
            <a:off x="611560" y="411510"/>
            <a:ext cx="3169021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17373" y="555526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Вихователь</a:t>
            </a:r>
            <a:r>
              <a:rPr lang="ru-RU" sz="3600" dirty="0" smtClean="0">
                <a:solidFill>
                  <a:srgbClr val="2B3A5F"/>
                </a:solidFill>
              </a:rPr>
              <a:t> ГПД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2-А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Сіроткіна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Світлана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Володимирівна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9664" y="2643758"/>
            <a:ext cx="498433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2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«Впровадження інноваційних технологій у виховній роботі – домінанта формування духовного розвитку особистості»</a:t>
            </a:r>
            <a:endParaRPr lang="ru-RU" sz="2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494"/>
            <a:ext cx="3297564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08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Вихователь</a:t>
            </a:r>
            <a:r>
              <a:rPr lang="ru-RU" sz="3600" dirty="0" smtClean="0">
                <a:solidFill>
                  <a:srgbClr val="2B3A5F"/>
                </a:solidFill>
              </a:rPr>
              <a:t> ГПД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Криштафович </a:t>
            </a:r>
            <a:br>
              <a:rPr lang="ru-RU" sz="3600" b="1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Юлія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Антонівна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5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«Родина, </a:t>
            </a:r>
            <a:r>
              <a:rPr lang="uk-UA" sz="3500" b="1" i="1" dirty="0" err="1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родина</a:t>
            </a:r>
            <a:r>
              <a:rPr lang="uk-UA" sz="35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від батька до сина!»</a:t>
            </a:r>
            <a:endParaRPr lang="ru-RU" sz="35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" r="2824" b="5959"/>
          <a:stretch/>
        </p:blipFill>
        <p:spPr>
          <a:xfrm>
            <a:off x="611560" y="339502"/>
            <a:ext cx="3253858" cy="4127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4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7984" y="1347614"/>
            <a:ext cx="4320480" cy="1728192"/>
          </a:xfrm>
        </p:spPr>
        <p:txBody>
          <a:bodyPr/>
          <a:lstStyle/>
          <a:p>
            <a:r>
              <a:rPr lang="ru-RU" sz="3600" dirty="0" smtClean="0">
                <a:solidFill>
                  <a:srgbClr val="2B3A5F"/>
                </a:solidFill>
              </a:rPr>
              <a:t>Педагог-</a:t>
            </a:r>
            <a:r>
              <a:rPr lang="ru-RU" sz="3600" dirty="0" err="1" smtClean="0">
                <a:solidFill>
                  <a:srgbClr val="2B3A5F"/>
                </a:solidFill>
              </a:rPr>
              <a:t>організатор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smtClean="0">
                <a:solidFill>
                  <a:srgbClr val="2B3A5F"/>
                </a:solidFill>
              </a:rPr>
              <a:t>Тарасюк Дар</a:t>
            </a:r>
            <a:r>
              <a:rPr lang="en-US" sz="3600" b="1" dirty="0" smtClean="0">
                <a:solidFill>
                  <a:srgbClr val="2B3A5F"/>
                </a:solidFill>
              </a:rPr>
              <a:t>’</a:t>
            </a:r>
            <a:r>
              <a:rPr lang="uk-UA" sz="3600" b="1" dirty="0" smtClean="0">
                <a:solidFill>
                  <a:srgbClr val="2B3A5F"/>
                </a:solidFill>
              </a:rPr>
              <a:t>я Геннадіївна </a:t>
            </a:r>
            <a:endParaRPr lang="ru-RU" sz="3600" b="1" dirty="0">
              <a:solidFill>
                <a:srgbClr val="2B3A5F"/>
              </a:solidFill>
            </a:endParaRPr>
          </a:p>
        </p:txBody>
      </p:sp>
      <p:pic>
        <p:nvPicPr>
          <p:cNvPr id="4" name="Picture 2" descr="D:\Дарья Тарасюк\Видео\Фото\2019\випуск бакалавр\IMG_88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738"/>
            <a:ext cx="3308295" cy="4411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9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Вихователь</a:t>
            </a:r>
            <a:r>
              <a:rPr lang="ru-RU" sz="3600" dirty="0" smtClean="0">
                <a:solidFill>
                  <a:srgbClr val="2B3A5F"/>
                </a:solidFill>
              </a:rPr>
              <a:t> ГПД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Галецька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br>
              <a:rPr lang="ru-RU" sz="3600" b="1" dirty="0" smtClean="0">
                <a:solidFill>
                  <a:srgbClr val="2B3A5F"/>
                </a:solidFill>
              </a:rPr>
            </a:br>
            <a:r>
              <a:rPr lang="ru-RU" sz="3600" b="1" dirty="0" smtClean="0">
                <a:solidFill>
                  <a:srgbClr val="2B3A5F"/>
                </a:solidFill>
              </a:rPr>
              <a:t>Лариса </a:t>
            </a:r>
            <a:r>
              <a:rPr lang="ru-RU" sz="3600" b="1" dirty="0" err="1" smtClean="0">
                <a:solidFill>
                  <a:srgbClr val="2B3A5F"/>
                </a:solidFill>
              </a:rPr>
              <a:t>Іванівна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5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«Особистісно-розвивальні підходи у вихованні учнів»</a:t>
            </a:r>
            <a:endParaRPr lang="ru-RU" sz="35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7494"/>
            <a:ext cx="3128774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08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Вихователь</a:t>
            </a:r>
            <a:r>
              <a:rPr lang="ru-RU" sz="3600" dirty="0" smtClean="0">
                <a:solidFill>
                  <a:srgbClr val="2B3A5F"/>
                </a:solidFill>
              </a:rPr>
              <a:t> ГПД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4-Б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Мотліч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Діна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Михайлівна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5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«З малої стежини твій шлях до вершини»</a:t>
            </a:r>
            <a:endParaRPr lang="ru-RU" sz="35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7494"/>
            <a:ext cx="2946669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51920" y="627534"/>
            <a:ext cx="5257459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Вихователь</a:t>
            </a:r>
            <a:r>
              <a:rPr lang="ru-RU" sz="3600" dirty="0" smtClean="0">
                <a:solidFill>
                  <a:srgbClr val="2B3A5F"/>
                </a:solidFill>
              </a:rPr>
              <a:t> ГПД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dirty="0" smtClean="0">
                <a:solidFill>
                  <a:srgbClr val="2B3A5F"/>
                </a:solidFill>
              </a:rPr>
              <a:t>5-В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 – </a:t>
            </a:r>
            <a:br>
              <a:rPr lang="ru-RU" sz="3600" dirty="0" smtClean="0">
                <a:solidFill>
                  <a:srgbClr val="2B3A5F"/>
                </a:solidFill>
              </a:rPr>
            </a:br>
            <a:r>
              <a:rPr lang="ru-RU" sz="3600" b="1" dirty="0" err="1" smtClean="0">
                <a:solidFill>
                  <a:srgbClr val="2B3A5F"/>
                </a:solidFill>
              </a:rPr>
              <a:t>Непомняща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Ірина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Іванівна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787774"/>
            <a:ext cx="48245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5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«Від адаптації до успіху»</a:t>
            </a:r>
            <a:endParaRPr lang="ru-RU" sz="35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7494"/>
            <a:ext cx="2946669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8208" y="483518"/>
            <a:ext cx="4716016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1-А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smtClean="0">
                <a:solidFill>
                  <a:srgbClr val="2B3A5F"/>
                </a:solidFill>
              </a:rPr>
              <a:t>Костюк Ольга </a:t>
            </a:r>
            <a:r>
              <a:rPr lang="ru-RU" sz="3600" b="1" dirty="0" err="1" smtClean="0">
                <a:solidFill>
                  <a:srgbClr val="2B3A5F"/>
                </a:solidFill>
              </a:rPr>
              <a:t>Михйлівна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7607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«Крізь зорі Всесвіту до рідної землі»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59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8208" y="483518"/>
            <a:ext cx="4716016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1-Б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smtClean="0">
                <a:solidFill>
                  <a:srgbClr val="2B3A5F"/>
                </a:solidFill>
              </a:rPr>
              <a:t>Литвиненко </a:t>
            </a:r>
            <a:r>
              <a:rPr lang="ru-RU" sz="3600" b="1" dirty="0" err="1" smtClean="0">
                <a:solidFill>
                  <a:srgbClr val="2B3A5F"/>
                </a:solidFill>
              </a:rPr>
              <a:t>Світлана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Петрівна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«Мальовничий рідний край»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9502"/>
            <a:ext cx="2946669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032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8208" y="483518"/>
            <a:ext cx="4716016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1-В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err="1" smtClean="0">
                <a:solidFill>
                  <a:srgbClr val="2B3A5F"/>
                </a:solidFill>
              </a:rPr>
              <a:t>Сочнєва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Тетяна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Вікторівна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«Дитина, родина, Україна»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7494"/>
            <a:ext cx="2926792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011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11960" y="339502"/>
            <a:ext cx="4716016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2-А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err="1" smtClean="0">
                <a:solidFill>
                  <a:srgbClr val="2B3A5F"/>
                </a:solidFill>
              </a:rPr>
              <a:t>Білецька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Інна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Станіславівна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6" y="2355726"/>
            <a:ext cx="51480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28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«Національно-патріотичне виховання учнів початкових класів – невід</a:t>
            </a:r>
            <a:r>
              <a:rPr lang="en-US" sz="28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uk-UA" sz="28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ємна складова гармонійного розвитку особистості»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9502"/>
            <a:ext cx="2946669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4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8208" y="483518"/>
            <a:ext cx="4716016" cy="1800200"/>
          </a:xfrm>
        </p:spPr>
        <p:txBody>
          <a:bodyPr/>
          <a:lstStyle/>
          <a:p>
            <a:r>
              <a:rPr lang="ru-RU" sz="3600" dirty="0" err="1" smtClean="0">
                <a:solidFill>
                  <a:srgbClr val="2B3A5F"/>
                </a:solidFill>
              </a:rPr>
              <a:t>Класовод</a:t>
            </a:r>
            <a:r>
              <a:rPr lang="ru-RU" sz="3600" dirty="0" smtClean="0">
                <a:solidFill>
                  <a:srgbClr val="2B3A5F"/>
                </a:solidFill>
              </a:rPr>
              <a:t> 2-Б </a:t>
            </a:r>
            <a:r>
              <a:rPr lang="ru-RU" sz="3600" dirty="0" err="1" smtClean="0">
                <a:solidFill>
                  <a:srgbClr val="2B3A5F"/>
                </a:solidFill>
              </a:rPr>
              <a:t>класу</a:t>
            </a:r>
            <a:r>
              <a:rPr lang="ru-RU" sz="3600" dirty="0" smtClean="0">
                <a:solidFill>
                  <a:srgbClr val="2B3A5F"/>
                </a:solidFill>
              </a:rPr>
              <a:t> – </a:t>
            </a:r>
            <a:r>
              <a:rPr lang="ru-RU" sz="3600" b="1" dirty="0" smtClean="0">
                <a:solidFill>
                  <a:srgbClr val="2B3A5F"/>
                </a:solidFill>
              </a:rPr>
              <a:t>Гаврилюк </a:t>
            </a:r>
            <a:r>
              <a:rPr lang="ru-RU" sz="3600" b="1" dirty="0" err="1" smtClean="0">
                <a:solidFill>
                  <a:srgbClr val="2B3A5F"/>
                </a:solidFill>
              </a:rPr>
              <a:t>Альона</a:t>
            </a:r>
            <a:r>
              <a:rPr lang="ru-RU" sz="3600" b="1" dirty="0" smtClean="0">
                <a:solidFill>
                  <a:srgbClr val="2B3A5F"/>
                </a:solidFill>
              </a:rPr>
              <a:t> </a:t>
            </a:r>
            <a:r>
              <a:rPr lang="ru-RU" sz="3600" b="1" dirty="0" err="1" smtClean="0">
                <a:solidFill>
                  <a:srgbClr val="2B3A5F"/>
                </a:solidFill>
              </a:rPr>
              <a:t>Валеріївна</a:t>
            </a:r>
            <a:endParaRPr lang="ru-RU" sz="3600" b="1" dirty="0">
              <a:solidFill>
                <a:srgbClr val="2B3A5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2680320"/>
            <a:ext cx="4824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Тема виховного </a:t>
            </a:r>
            <a:r>
              <a:rPr lang="uk-UA" sz="2800" b="1" dirty="0" err="1" smtClean="0"/>
              <a:t>проєкту</a:t>
            </a:r>
            <a:r>
              <a:rPr lang="uk-UA" sz="2800" b="1" dirty="0" smtClean="0"/>
              <a:t>: </a:t>
            </a:r>
            <a:r>
              <a:rPr lang="uk-UA" sz="3600" b="1" i="1" dirty="0" smtClean="0">
                <a:solidFill>
                  <a:srgbClr val="500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«Мальовничий рідний край»</a:t>
            </a:r>
            <a:endParaRPr lang="ru-RU" sz="3600" b="1" i="1" dirty="0">
              <a:solidFill>
                <a:srgbClr val="500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11510"/>
            <a:ext cx="2926291" cy="438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04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Кнопка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tf03431380</Template>
  <TotalTime>1246</TotalTime>
  <Words>693</Words>
  <Application>Microsoft Office PowerPoint</Application>
  <PresentationFormat>Экран (16:9)</PresentationFormat>
  <Paragraphs>83</Paragraphs>
  <Slides>42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3" baseType="lpstr">
      <vt:lpstr>Исполнительная</vt:lpstr>
      <vt:lpstr>Методична комісія  класоводів та класних керівників 1-11 класів</vt:lpstr>
      <vt:lpstr>Презентация PowerPoint</vt:lpstr>
      <vt:lpstr>Заступник директора з виховної роботи – Ярошенко Олена Федорівна</vt:lpstr>
      <vt:lpstr>Педагог-організатор – Тарасюк Дар’я Геннадіївна </vt:lpstr>
      <vt:lpstr>Класовод 1-А класу – Костюк Ольга Михйлівна</vt:lpstr>
      <vt:lpstr>Класовод 1-Б класу – Литвиненко Світлана Петрівна</vt:lpstr>
      <vt:lpstr>Класовод 1-В класу – Сочнєва Тетяна Вікторівна</vt:lpstr>
      <vt:lpstr>Класовод 2-А класу – Білецька Інна Станіславівна</vt:lpstr>
      <vt:lpstr>Класовод 2-Б класу – Гаврилюк Альона Валеріївна</vt:lpstr>
      <vt:lpstr>Класовод 2-В класу – Бондар Наталя Юріївна</vt:lpstr>
      <vt:lpstr>Класовод 3-А класу – Петричук Ольга Борисівна</vt:lpstr>
      <vt:lpstr>Класовод 3-Б класу – Путіліна Олена Петрівна</vt:lpstr>
      <vt:lpstr>Класовод 3-В класу – Козеренко Людмила Миколаївна</vt:lpstr>
      <vt:lpstr>Класовод 4-А класу – Звінеревська Тетяна Іванівна</vt:lpstr>
      <vt:lpstr>Класовод 4-Б класу – Чос Світлана Григорівна</vt:lpstr>
      <vt:lpstr>Класовод 4-В класу – Романюк Тетяна Олександрівна</vt:lpstr>
      <vt:lpstr>Класовод 4-Г класу – Швець Юлія Юріївна</vt:lpstr>
      <vt:lpstr>Класний керівник  5-А класу –  Кухарська  Леся Петрівна</vt:lpstr>
      <vt:lpstr>Класний керівник  5-Б класу –  Салімонович Ірина Володимирівна</vt:lpstr>
      <vt:lpstr>Класний керівник  5-В класу –  Чемоданова Вікторія Миколаївна</vt:lpstr>
      <vt:lpstr>Класний керівник  6-А класу –  Ярошенко Олена Федорівна</vt:lpstr>
      <vt:lpstr>Класний керівник  6-Б класу –  Біла Ольга Володимирівна</vt:lpstr>
      <vt:lpstr>Класний керівник  6-В класу –  Шевчук Валентина Андріївна </vt:lpstr>
      <vt:lpstr>Класний керівник  7-А класу –  Трач Світлана Андріївна</vt:lpstr>
      <vt:lpstr>Класний керівник  7-Б класу –  Яблонська Юлія Анатоліївна</vt:lpstr>
      <vt:lpstr>Класний керівник  7-В класу –  Сидорук Тетяна Василівна</vt:lpstr>
      <vt:lpstr>Класний керівник  8-А класу –  Піскорська Катерина Михайлівна</vt:lpstr>
      <vt:lpstr>Класний керівник  8-Б класу –  Мельник Анна Вікторівна</vt:lpstr>
      <vt:lpstr>Класний керівник  8-В класу –  Кравчук Роман Олександрович</vt:lpstr>
      <vt:lpstr>Класний керівник  9-А класу –  Гаврилюк Ірина Володимирівна</vt:lpstr>
      <vt:lpstr>Класний керівник  9-Б класу –  Демянчук Ірина Миколаївна</vt:lpstr>
      <vt:lpstr>Класний керівник  10-А класу –  Ємець  Таїса Олександрівна </vt:lpstr>
      <vt:lpstr>Класний керівник  10-Б класу –  Стаховська Світлана Петрівна</vt:lpstr>
      <vt:lpstr>Класний керівник  11 класу –  Тарасюк Ольга Володимирівна</vt:lpstr>
      <vt:lpstr>Вихователь ГПД  1-А класу –  Терещенко Анна Вікторівна</vt:lpstr>
      <vt:lpstr>Вихователь ГПД  1-Б класу –  Гичко  Ольга Василівна</vt:lpstr>
      <vt:lpstr>Вихователь ГПД  1-В класу –  Червінська Вероніка Володимирівна</vt:lpstr>
      <vt:lpstr>Вихователь ГПД  2-А класу –  Сіроткіна Світлана Володимирівна</vt:lpstr>
      <vt:lpstr>Вихователь ГПД –  Криштафович  Юлія Антонівна</vt:lpstr>
      <vt:lpstr>Вихователь ГПД –  Галецька  Лариса Іванівна</vt:lpstr>
      <vt:lpstr>Вихователь ГПД  4-Б класу  –  Мотліч Діна Михайлівна</vt:lpstr>
      <vt:lpstr>Вихователь ГПД  5-В класу  –  Непомняща Ірина Іванівна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Admin</cp:lastModifiedBy>
  <cp:revision>125</cp:revision>
  <dcterms:created xsi:type="dcterms:W3CDTF">2017-10-07T21:53:15Z</dcterms:created>
  <dcterms:modified xsi:type="dcterms:W3CDTF">2020-05-04T07:43:08Z</dcterms:modified>
</cp:coreProperties>
</file>